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6858000" cy="9144000"/>
  <p:embeddedFontLst>
    <p:embeddedFont>
      <p:font typeface="Amaranth" panose="020B060402020202020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Titillium Web" panose="00000500000000000000" pitchFamily="2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E3C9D-59AF-2791-86D5-CB6631A3B8F4}" v="4" dt="2023-11-21T17:42:23.150"/>
    <p1510:client id="{72335150-DD66-1698-67B2-722771681193}" v="372" dt="2023-11-21T18:03:06.176"/>
    <p1510:client id="{8CBA335A-C219-30FE-DA3B-E0E62E75C7CB}" v="73" dt="2023-11-21T18:02:32.251"/>
    <p1510:client id="{9F7B7AF6-75B5-6B0F-F394-AD1FFE5D529C}" v="1" dt="2023-11-26T18:55:31.621"/>
    <p1510:client id="{C012B487-D18C-DAED-C1B2-0E90656447DF}" v="66" dt="2023-11-19T21:47:57.367"/>
    <p1510:client id="{D3E1DC79-996E-E507-AEE9-AE8E9C32D33D}" v="222" dt="2023-11-16T18:07:06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368"/>
        <p:guide pos="1382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microsoft.com/office/2015/10/relationships/revisionInfo" Target="revisionInfo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/>
            </a:lvl1pPr>
          </a:lstStyle>
          <a:p>
            <a:pPr>
              <a:defRPr/>
            </a:pPr>
            <a:fld id="{B95F3361-2405-48EE-818C-467D1C223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/>
            </a:defPPr>
            <a:lvl1pPr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78EE7683-CAC2-4B7F-B858-28F016B0AEB9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B043562-595C-41E0-A431-AB378AFFB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25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11865ABB-973D-4162-96BF-63AD8AB82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99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2" cy="2808922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38E2FC5-3957-4F45-8892-8AA18086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667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/>
            </a:defPPr>
          </a:lstStyle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FA04B66-8F62-42BD-B0EA-2923AA34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588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844B6AF-379B-4B34-AAC6-97D3032A4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152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defPPr>
              <a:defRPr kern="1200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44BFBC0-7F94-4CE5-A00D-18BE726F2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591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DF645C6-96DC-4F21-9A48-95AFF68A5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79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2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8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8" cy="18965862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2B12CE4-144C-4A27-8B3F-7EB79E6B2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3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F1FAA83-0A80-48DF-A2A9-D01CE04D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89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203DA95-0AAE-48A7-9DEF-F9FD3932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20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defPPr>
              <a:defRPr kern="1200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defPPr>
              <a:defRPr kern="1200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77038B2-2801-40BE-BC48-C628781FF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01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2"/>
            <a:ext cx="26335038" cy="2720975"/>
          </a:xfrm>
        </p:spPr>
        <p:txBody>
          <a:bodyPr anchor="b"/>
          <a:lstStyle>
            <a:defPPr>
              <a:defRPr kern="1200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8" cy="1975008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8" cy="386238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00A3960-9A0E-4A4A-BE72-10B88343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02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7100" smtClean="0"/>
            </a:lvl1pPr>
          </a:lstStyle>
          <a:p>
            <a:pPr>
              <a:defRPr/>
            </a:pPr>
            <a:fld id="{2839560C-692A-406E-AC47-35009443A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4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4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6953250" y="33426400"/>
            <a:ext cx="29984700" cy="14605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5325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600">
                <a:solidFill>
                  <a:srgbClr val="808080"/>
                </a:solidFill>
              </a:rPr>
              <a:t>Template ID: philosophicalseafoam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defPPr>
        <a:defRPr kern="1200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9pPr>
    </p:titleStyle>
    <p:bodyStyle>
      <a:defPPr>
        <a:defRPr kern="1200"/>
      </a:defPPr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view=detailV2&amp;ccid=zGDQ%2fyoL&amp;id=4682409B13A9FA3C583A61904849766F8F48AA44&amp;thid=OIP.zGDQ_yoLD4Rvpw8o1GHurgHaD4&amp;mediaurl=https%3a%2f%2ffiles.oyaop.com%2fuploads%2f2018%2f10%2fScreen-Shot-2018-10-12-at-1.06.58-PM.png&amp;cdnurl=https%3a%2f%2fth.bing.com%2fth%2fid%2fR.cc60d0ff2a0b0f846fa70f28d461eeae%3frik%3dRKpIj292SUiQYQ%26pid%3dImgRaw%26r%3d0&amp;exph=315&amp;expw=600&amp;q=college+majors+icon&amp;simid=607990812188765841&amp;FORM=IRPRST&amp;ck=CF468828BE38B0CA6070ED1BE87DE554&amp;selectedIndex=13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hyperlink" Target="https://www.bing.com/images/search?view=detailV2&amp;ccid=8AWdG5AG&amp;id=DFBEE2645021352652001CB75027D10284D1DF74&amp;thid=OIP.8AWdG5AG_SbUCBtRc2N1uwHaGG&amp;mediaurl=https%3a%2f%2fwww.ruffalonl.com%2fwp-content%2fuploads%2f2021%2f11%2f2021_SPS_Satisfaction.jpg&amp;cdnurl=https%3a%2f%2fth.bing.com%2fth%2fid%2fR.f0059d1b9006fd26d4081b51736375bb%3frik%3ddN%252fRhALRJ1C3HA%26pid%3dImgRaw%26r%3d0&amp;exph=578&amp;expw=701&amp;q=college+major+satisfaction+graph&amp;simid=608000351311307444&amp;FORM=IRPRST&amp;ck=98D128D37E09DB237494042635E6AC30&amp;selectedIndex=5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hyperlink" Target="https://www.vecteezy.com/vector-art/131679-a-pile-of-money" TargetMode="External"/><Relationship Id="rId5" Type="http://schemas.openxmlformats.org/officeDocument/2006/relationships/hyperlink" Target="https://www.swmich.edu/media/website/content-assets/images/general-images/satisfaction-chart.jpg" TargetMode="External"/><Relationship Id="rId15" Type="http://schemas.openxmlformats.org/officeDocument/2006/relationships/hyperlink" Target="https://dalton100.org/2018/09/24/14-peer-tutoring/" TargetMode="External"/><Relationship Id="rId10" Type="http://schemas.openxmlformats.org/officeDocument/2006/relationships/hyperlink" Target="https://www.bing.com/images/search?view=detailV2&amp;ccid=ZcBTYcGe&amp;id=E213C563029C29831230573726C41629D83FE096&amp;thid=OIP.ZcBTYcGeFSBoVJQXHRCswwHaE7&amp;mediaurl=https%3a%2f%2fthumbs.dreamstime.com%2fb%2fvideo-meeting-laptop-screen-zoom-app-call-icons-group-people-online-communication-female-hands-keyboard-181323455.jpg&amp;cdnurl=https%3a%2f%2fth.bing.com%2fth%2fid%2fR.65c05361c19e1520685494171d10acc3%3frik%3dluA%252f2CkWxCY3Vw%26pid%3dImgRaw%26r%3d0&amp;exph=532&amp;expw=800&amp;q=zoom+home+screen&amp;simid=607987629655278793&amp;FORM=IRPRST&amp;ck=7D1824F02AB6F64FF6BD4E516A01D4DC&amp;selectedIndex=75" TargetMode="External"/><Relationship Id="rId4" Type="http://schemas.openxmlformats.org/officeDocument/2006/relationships/hyperlink" Target="https://www.tonybates.ca/2019/04/26/rethinking-the-purpose-of-online-learning/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www.bing.com/ck/a?!&amp;&amp;p=e42a4a54f93b1d6eJmltdHM9MTcwMDUyNDgwMCZpZ3VpZD0yYzBiN2I1ZS1mYmVhLTZhMDQtM2ZiMC02ODk0ZmFlMjZiMWMmaW5zaWQ9NTcyMg&amp;ptn=3&amp;ver=2&amp;hsh=3&amp;fclid=2c0b7b5e-fbea-6a04-3fb0-6894fae26b1c&amp;u=a1L2ltYWdlcy9zZWFyY2g_cT1wZW9wbGUgaGFwcHkgZ3JhZHR1YXRpbmcmRk9STT1JUUZSQkEmaWQ9NjY1ODA5NTM5OUQ5QjQyMEYyNUE0MUUzNDkzMEREMUU3MDQ1RURENA&amp;ntb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3"/>
          <p:cNvSpPr txBox="1">
            <a:spLocks noChangeArrowheads="1"/>
          </p:cNvSpPr>
          <p:nvPr/>
        </p:nvSpPr>
        <p:spPr bwMode="auto">
          <a:xfrm>
            <a:off x="-2458" y="609601"/>
            <a:ext cx="43893659" cy="6168557"/>
          </a:xfrm>
          <a:prstGeom prst="rect">
            <a:avLst/>
          </a:prstGeom>
          <a:solidFill>
            <a:srgbClr val="028260"/>
          </a:solidFill>
          <a:ln w="60325" cap="flat">
            <a:noFill/>
            <a:miter lim="800000"/>
          </a:ln>
        </p:spPr>
        <p:txBody>
          <a:bodyPr vert="horz" wrap="square" lIns="376203" tIns="188102" rIns="376203" bIns="188102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2pPr>
            <a:lvl3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3pPr>
            <a:lvl4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4pPr>
            <a:lvl5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5pPr>
            <a:lvl6pPr marL="4572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6pPr>
            <a:lvl7pPr marL="9144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7pPr>
            <a:lvl8pPr marL="13716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8pPr>
            <a:lvl9pPr marL="18288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/>
              </a:defRPr>
            </a:lvl9pPr>
          </a:lstStyle>
          <a:p>
            <a:pPr eaLnBrk="1" hangingPunct="1"/>
            <a:endParaRPr lang="en-US" sz="48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0" name="Title 11">
            <a:extLst>
              <a:ext uri="{FF2B5EF4-FFF2-40B4-BE49-F238E27FC236}">
                <a16:creationId xmlns:a16="http://schemas.microsoft.com/office/drawing/2014/main" id="{EE7A5C51-35F0-4B71-992D-43D344D16C04}"/>
              </a:ext>
            </a:extLst>
          </p:cNvPr>
          <p:cNvSpPr txBox="1"/>
          <p:nvPr/>
        </p:nvSpPr>
        <p:spPr>
          <a:xfrm>
            <a:off x="1371600" y="1348462"/>
            <a:ext cx="41148000" cy="2746935"/>
          </a:xfrm>
          <a:prstGeom prst="rect">
            <a:avLst/>
          </a:prstGeom>
        </p:spPr>
        <p:txBody>
          <a:bodyPr lIns="128016" tIns="64008" rIns="128016" bIns="64008" anchor="t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>
                <a:solidFill>
                  <a:schemeClr val="bg1"/>
                </a:solidFill>
                <a:latin typeface="Amaranth"/>
              </a:rPr>
              <a:t>Retention Rates </a:t>
            </a:r>
            <a:endParaRPr lang="en-US" sz="9600" b="1">
              <a:solidFill>
                <a:schemeClr val="bg1"/>
              </a:solidFill>
              <a:latin typeface="Amaranth" panose="02000503050000020004" pitchFamily="2" charset="0"/>
            </a:endParaRPr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1F3AA395-C058-4F87-B3A3-A8A8BC543EF9}"/>
              </a:ext>
            </a:extLst>
          </p:cNvPr>
          <p:cNvSpPr txBox="1"/>
          <p:nvPr/>
        </p:nvSpPr>
        <p:spPr>
          <a:xfrm>
            <a:off x="889867" y="3220711"/>
            <a:ext cx="41148000" cy="2714589"/>
          </a:xfrm>
          <a:prstGeom prst="rect">
            <a:avLst/>
          </a:prstGeom>
        </p:spPr>
        <p:txBody>
          <a:bodyPr lIns="128016" tIns="64008" rIns="128016" bIns="64008" anchor="t">
            <a:spAutoFit/>
          </a:bodyPr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00">
                <a:solidFill>
                  <a:schemeClr val="bg1"/>
                </a:solidFill>
                <a:latin typeface="Titillium Web"/>
              </a:rPr>
              <a:t>Ava Barnes, Cailin Werner, Thomas Quebedeaux</a:t>
            </a:r>
          </a:p>
          <a:p>
            <a:pPr algn="ctr"/>
            <a:r>
              <a:rPr lang="en-US" sz="5600">
                <a:solidFill>
                  <a:schemeClr val="bg1"/>
                </a:solidFill>
                <a:latin typeface="Titillium Web"/>
              </a:rPr>
              <a:t>UNIV 100-044-202420</a:t>
            </a:r>
          </a:p>
          <a:p>
            <a:pPr algn="ctr"/>
            <a:r>
              <a:rPr lang="en-US" sz="5600">
                <a:solidFill>
                  <a:schemeClr val="bg1"/>
                </a:solidFill>
                <a:latin typeface="Titillium Web"/>
              </a:rPr>
              <a:t>Fall 2023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16531362" y="7193472"/>
            <a:ext cx="10058400" cy="6849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>
              <a:effectLst/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BFD724-D51D-4DD6-A93A-40ABEA405C90}"/>
              </a:ext>
            </a:extLst>
          </p:cNvPr>
          <p:cNvSpPr/>
          <p:nvPr/>
        </p:nvSpPr>
        <p:spPr>
          <a:xfrm>
            <a:off x="33370076" y="14528906"/>
            <a:ext cx="10058400" cy="735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6036AE-C83F-4AC9-800C-C6574727635F}"/>
              </a:ext>
            </a:extLst>
          </p:cNvPr>
          <p:cNvSpPr/>
          <p:nvPr/>
        </p:nvSpPr>
        <p:spPr>
          <a:xfrm>
            <a:off x="320015" y="15794721"/>
            <a:ext cx="10058400" cy="860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chemeClr val="tx1"/>
                </a:solidFill>
                <a:latin typeface="Titillium Web"/>
                <a:ea typeface="Times New Roman"/>
                <a:cs typeface="Times New Roman"/>
              </a:rPr>
              <a:t>“Students must be able to develop </a:t>
            </a:r>
            <a:endParaRPr lang="en-US" sz="4400">
              <a:solidFill>
                <a:schemeClr val="tx1"/>
              </a:solidFill>
              <a:effectLst/>
              <a:latin typeface="Titillium Web"/>
              <a:ea typeface="Times New Roman"/>
              <a:cs typeface="Arial"/>
            </a:endParaRPr>
          </a:p>
          <a:p>
            <a:pPr algn="ctr"/>
            <a:r>
              <a:rPr lang="en-US" sz="4400">
                <a:solidFill>
                  <a:schemeClr val="tx1"/>
                </a:solidFill>
                <a:latin typeface="Titillium Web"/>
                <a:ea typeface="Times New Roman"/>
                <a:cs typeface="Times New Roman"/>
              </a:rPr>
              <a:t>self-management and self-directed learning; this means, taking a more active role by selecting strategies and techniques to execute their work more effectively, being able to diagnose their own learning needs, setting goals, and assessing their learning outcomes.” (Hernández-</a:t>
            </a:r>
            <a:r>
              <a:rPr lang="en-US" sz="4400" err="1">
                <a:solidFill>
                  <a:schemeClr val="tx1"/>
                </a:solidFill>
                <a:latin typeface="Titillium Web"/>
                <a:ea typeface="Times New Roman"/>
                <a:cs typeface="Times New Roman"/>
              </a:rPr>
              <a:t>Coló</a:t>
            </a:r>
            <a:r>
              <a:rPr lang="en-US" sz="4400">
                <a:solidFill>
                  <a:schemeClr val="tx1"/>
                </a:solidFill>
                <a:latin typeface="Titillium Web"/>
                <a:ea typeface="Times New Roman"/>
                <a:cs typeface="Times New Roman"/>
              </a:rPr>
              <a:t>, M. R., &amp; Hernández, X.) </a:t>
            </a:r>
            <a:endParaRPr lang="en-US" sz="4400">
              <a:solidFill>
                <a:schemeClr val="tx1"/>
              </a:solidFill>
              <a:effectLst/>
              <a:latin typeface="Titillium Web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15" y="14945297"/>
            <a:ext cx="10058400" cy="856940"/>
          </a:xfrm>
          <a:prstGeom prst="rect">
            <a:avLst/>
          </a:prstGeom>
          <a:solidFill>
            <a:srgbClr val="03AD80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4702588">
              <a:defRPr/>
            </a:pPr>
            <a:r>
              <a:rPr lang="en-US" sz="5400">
                <a:solidFill>
                  <a:schemeClr val="bg1"/>
                </a:solidFill>
                <a:effectLst/>
                <a:latin typeface="Amaranth"/>
              </a:rPr>
              <a:t>Online Vs In-person learning</a:t>
            </a:r>
            <a:endParaRPr lang="en-US" sz="5400">
              <a:solidFill>
                <a:schemeClr val="bg1"/>
              </a:solidFill>
              <a:effectLst/>
              <a:latin typeface="Amaranth" panose="0200050305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8B6862-5CC5-4906-AC03-EA9661AD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1362" y="7197114"/>
            <a:ext cx="10058400" cy="856940"/>
          </a:xfrm>
          <a:prstGeom prst="rect">
            <a:avLst/>
          </a:prstGeom>
          <a:solidFill>
            <a:srgbClr val="03AD80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4702588">
              <a:defRPr/>
            </a:pPr>
            <a:r>
              <a:rPr lang="en-US" sz="5400">
                <a:solidFill>
                  <a:schemeClr val="bg1"/>
                </a:solidFill>
                <a:effectLst/>
                <a:latin typeface="Amaranth"/>
              </a:rPr>
              <a:t>Retention Rates</a:t>
            </a:r>
            <a:endParaRPr lang="en-US" sz="5400">
              <a:solidFill>
                <a:schemeClr val="bg1"/>
              </a:solidFill>
              <a:effectLst/>
              <a:latin typeface="Amaranth" panose="02000503050000020004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BE282AE-183A-4D49-B152-23A5A101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0076" y="14525266"/>
            <a:ext cx="10058400" cy="856940"/>
          </a:xfrm>
          <a:prstGeom prst="rect">
            <a:avLst/>
          </a:prstGeom>
          <a:solidFill>
            <a:srgbClr val="03AD80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4702588">
              <a:defRPr/>
            </a:pPr>
            <a:r>
              <a:rPr lang="en-US" sz="5400">
                <a:solidFill>
                  <a:schemeClr val="bg1"/>
                </a:solidFill>
                <a:effectLst/>
                <a:latin typeface="Amaranth"/>
              </a:rPr>
              <a:t>Major satisfaction </a:t>
            </a: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1B3DAFDC-3567-41A6-899A-8D92E3BE5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4089" y="23230856"/>
            <a:ext cx="96012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 anchor="t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endParaRPr lang="en-US" sz="4400">
              <a:ea typeface="Open Sans"/>
            </a:endParaRPr>
          </a:p>
        </p:txBody>
      </p:sp>
      <p:sp>
        <p:nvSpPr>
          <p:cNvPr id="64" name="Text Box 6">
            <a:extLst>
              <a:ext uri="{FF2B5EF4-FFF2-40B4-BE49-F238E27FC236}">
                <a16:creationId xmlns:a16="http://schemas.microsoft.com/office/drawing/2014/main" id="{862E7ADB-31DC-4FA6-AC30-3482F9072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962" y="9716238"/>
            <a:ext cx="9601200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 anchor="t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4400">
                <a:latin typeface="Titillium Web"/>
                <a:ea typeface="Open Sans"/>
                <a:cs typeface="Times New Roman"/>
              </a:rPr>
              <a:t> “of the 1,233 personal finance students, 1,078 achieved this criterion of academic success…” (Eichelberger, et al., 2019). </a:t>
            </a:r>
            <a:endParaRPr lang="en-US" sz="4400">
              <a:latin typeface="Titillium Web"/>
            </a:endParaRPr>
          </a:p>
        </p:txBody>
      </p:sp>
      <p:pic>
        <p:nvPicPr>
          <p:cNvPr id="2" name="Picture 1" descr="A group of students using their devices&#10;&#10;Description automatically generated">
            <a:extLst>
              <a:ext uri="{FF2B5EF4-FFF2-40B4-BE49-F238E27FC236}">
                <a16:creationId xmlns:a16="http://schemas.microsoft.com/office/drawing/2014/main" id="{589313CF-612E-0725-C6D3-AAA6241E6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8716" y="7521609"/>
            <a:ext cx="8773354" cy="6035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69DD2-0E94-AA97-1584-9B34E915ABCB}"/>
              </a:ext>
            </a:extLst>
          </p:cNvPr>
          <p:cNvSpPr txBox="1"/>
          <p:nvPr/>
        </p:nvSpPr>
        <p:spPr>
          <a:xfrm>
            <a:off x="33750157" y="16091306"/>
            <a:ext cx="9333278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Titillium Web"/>
                <a:cs typeface="Times New Roman"/>
              </a:rPr>
              <a:t>A student’s personality plays into their retention rates, as the way a student expresses themselves connects to the classes they will enjoy. aa students enjoy what they’re doing, retention rates will increase.</a:t>
            </a:r>
            <a:endParaRPr lang="en-US" sz="4400">
              <a:latin typeface="Titillium Web"/>
            </a:endParaRPr>
          </a:p>
          <a:p>
            <a:br>
              <a:rPr lang="en-US"/>
            </a:b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87ECC-20CD-26E0-CA87-8C82932D0173}"/>
              </a:ext>
            </a:extLst>
          </p:cNvPr>
          <p:cNvSpPr txBox="1"/>
          <p:nvPr/>
        </p:nvSpPr>
        <p:spPr>
          <a:xfrm>
            <a:off x="1694475" y="13594790"/>
            <a:ext cx="1186054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hlinkClick r:id="rId5"/>
              </a:rPr>
              <a:t>https://www.swmich.edu/media/website/content-assets/images/general-images/satisfaction-chart.jpg</a:t>
            </a:r>
            <a:endParaRPr lang="en-US"/>
          </a:p>
          <a:p>
            <a:endParaRPr lang="en-US" sz="1100"/>
          </a:p>
        </p:txBody>
      </p:sp>
      <p:pic>
        <p:nvPicPr>
          <p:cNvPr id="4" name="Picture 3" descr="A pile of money with a face on it&#10;&#10;Description automatically generated">
            <a:extLst>
              <a:ext uri="{FF2B5EF4-FFF2-40B4-BE49-F238E27FC236}">
                <a16:creationId xmlns:a16="http://schemas.microsoft.com/office/drawing/2014/main" id="{E18D6169-0E9F-26B9-92AB-43FDA01E0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6917" y="23600194"/>
            <a:ext cx="12578325" cy="8930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C78F96-32D3-9326-C72F-90AC40EFF3F5}"/>
              </a:ext>
            </a:extLst>
          </p:cNvPr>
          <p:cNvSpPr txBox="1"/>
          <p:nvPr/>
        </p:nvSpPr>
        <p:spPr>
          <a:xfrm>
            <a:off x="32826426" y="29634691"/>
            <a:ext cx="987712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hlinkClick r:id="rId7"/>
              </a:rPr>
              <a:t>h</a:t>
            </a:r>
            <a:endParaRPr lang="en-US" sz="1000"/>
          </a:p>
          <a:p>
            <a:r>
              <a:rPr lang="en-US" sz="1000">
                <a:hlinkClick r:id="rId8"/>
              </a:rPr>
              <a:t>https://www.bing.com/images/search?view=detailV2&amp;ccid=zGDQ%2fyoL&amp;id=4682409B13A9FA3C583A61904849766F8F48AA44&amp;thid=OIP.zGDQ_yoLD4Rvpw8o1GHurgHaD4&amp;mediaurl=https%3a%2f%2ffiles.oyaop.com%2fuploads%2f2018%2f10%2fScreen-Shot-2018-10-12-at-1.06.58-PM.png&amp;cdnurl=https%3a%2f%2fth.bing.com%2fth%2fid%2fR.cc60d0ff2a0b0f846fa70f28d461eeae%3frik%3dRKpIj292SUiQYQ%26pid%3dImgRaw%26r%3d0&amp;exph=315&amp;expw=600&amp;q=college+majors+icon&amp;simid=607990812188765841&amp;FORM=IRPRST&amp;ck=CF468828BE38B0CA6070ED1BE87DE554&amp;selectedIndex=13</a:t>
            </a:r>
            <a:endParaRPr lang="en-US"/>
          </a:p>
          <a:p>
            <a:endParaRPr lang="en-US" sz="1000"/>
          </a:p>
        </p:txBody>
      </p:sp>
      <p:pic>
        <p:nvPicPr>
          <p:cNvPr id="6" name="Picture 5" descr="Image result for zoom home screen">
            <a:extLst>
              <a:ext uri="{FF2B5EF4-FFF2-40B4-BE49-F238E27FC236}">
                <a16:creationId xmlns:a16="http://schemas.microsoft.com/office/drawing/2014/main" id="{57D2B82D-CF7B-9D5C-EBC0-6473D4DC1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793" y="24789353"/>
            <a:ext cx="9109343" cy="62770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221235-6606-31F7-BF41-149E0DFFD94C}"/>
              </a:ext>
            </a:extLst>
          </p:cNvPr>
          <p:cNvSpPr txBox="1"/>
          <p:nvPr/>
        </p:nvSpPr>
        <p:spPr>
          <a:xfrm>
            <a:off x="483859" y="31202234"/>
            <a:ext cx="1080484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hlinkClick r:id="rId10"/>
              </a:rPr>
              <a:t>https://www.bing.com/images/search?view=detailV2&amp;ccid=ZcBTYcGe&amp;id=E213C563029C29831230573726C41629D83FE096&amp;thid=OIP.ZcBTYcGeFSBoVJQXHRCswwHaE7&amp;mediaurl=https%3a%2f%2fthumbs.dreamstime.com%2fb%2fvideo-meeting-laptop-screen-zoom-app-call-icons-group-people-online-communication-female-hands-keyboard-181323455.jpg&amp;cdnurl=https%3a%2f%2fth.bing.com%2fth%2fid%2fR.65c05361c19e1520685494171d10acc3%3frik%3dluA%252f2CkWxCY3Vw%26pid%3dImgRaw%26r%3d0&amp;exph=532&amp;expw=800&amp;q=zoom+home+screen&amp;simid=607987629655278793&amp;FORM=IRPRST&amp;ck=7D1824F02AB6F64FF6BD4E516A01D4DC&amp;selectedIndex=75</a:t>
            </a:r>
            <a:endParaRPr lang="en-US"/>
          </a:p>
          <a:p>
            <a:endParaRPr lang="en-US" sz="1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883BF-520C-8543-3D3D-1776054437FD}"/>
              </a:ext>
            </a:extLst>
          </p:cNvPr>
          <p:cNvSpPr txBox="1"/>
          <p:nvPr/>
        </p:nvSpPr>
        <p:spPr>
          <a:xfrm>
            <a:off x="16993892" y="32550315"/>
            <a:ext cx="99034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hlinkClick r:id="rId11"/>
              </a:rPr>
              <a:t>https://www.vecteezy.com/vector-art/131679-a-pile-of-money</a:t>
            </a:r>
            <a:endParaRPr lang="en-US"/>
          </a:p>
          <a:p>
            <a:endParaRPr lang="en-US" sz="1400"/>
          </a:p>
        </p:txBody>
      </p:sp>
      <p:pic>
        <p:nvPicPr>
          <p:cNvPr id="17" name="Picture 16" descr="A couple of girls sitting at desks looking at papers&#10;&#10;Description automatically generated">
            <a:extLst>
              <a:ext uri="{FF2B5EF4-FFF2-40B4-BE49-F238E27FC236}">
                <a16:creationId xmlns:a16="http://schemas.microsoft.com/office/drawing/2014/main" id="{03EA84C5-245F-9412-7718-491B74EFD9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55955" y="14458507"/>
            <a:ext cx="13474645" cy="8790768"/>
          </a:xfrm>
          <a:prstGeom prst="rect">
            <a:avLst/>
          </a:prstGeom>
        </p:spPr>
      </p:pic>
      <p:pic>
        <p:nvPicPr>
          <p:cNvPr id="20" name="Picture 19" descr="A group of people in graduation gowns and caps&#10;&#10;Description automatically generated">
            <a:extLst>
              <a:ext uri="{FF2B5EF4-FFF2-40B4-BE49-F238E27FC236}">
                <a16:creationId xmlns:a16="http://schemas.microsoft.com/office/drawing/2014/main" id="{14F3AB0E-16EC-E4CC-5433-0838E4D39D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06200" y="7123140"/>
            <a:ext cx="9618443" cy="64336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1B2445-8D7A-A075-1FFB-4B1176CFA11C}"/>
              </a:ext>
            </a:extLst>
          </p:cNvPr>
          <p:cNvSpPr txBox="1"/>
          <p:nvPr/>
        </p:nvSpPr>
        <p:spPr>
          <a:xfrm>
            <a:off x="33754156" y="13607366"/>
            <a:ext cx="955721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hlinkClick r:id="rId14"/>
              </a:rPr>
              <a:t>https://www.bing.com/ck/a?!&amp;&amp;p=e42a4a54f93b1d6eJmltdHM9MTcwMDUyNDgwMCZpZ3VpZD0yYzBiN2I1ZS1mYmVhLTZhMDQtM2ZiMC02ODk0ZmFlMjZiMWMmaW5zaWQ9NTcyMg&amp;ptn=3&amp;ver=2&amp;hsh=3&amp;fclid=2c0b7b5e-fbea-6a04-3fb0-6894fae26b1c&amp;u=a1L2ltYWdlcy9zZWFyY2g_cT1wZW9wbGUgaGFwcHkgZ3JhZHR1YXRpbmcmRk9STT1JUUZSQkEmaWQ9NjY1ODA5NTM5OUQ5QjQyMEYyNUE0MUUzNDkzMEREMUU3MDQ1RURENA&amp;ntb=1</a:t>
            </a:r>
            <a:endParaRPr lang="en-US"/>
          </a:p>
          <a:p>
            <a:endParaRPr lang="en-US" sz="1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692A81-5958-2156-B8D7-853887E52DEC}"/>
              </a:ext>
            </a:extLst>
          </p:cNvPr>
          <p:cNvSpPr txBox="1"/>
          <p:nvPr/>
        </p:nvSpPr>
        <p:spPr>
          <a:xfrm>
            <a:off x="13925227" y="23297828"/>
            <a:ext cx="79971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hlinkClick r:id="rId15"/>
              </a:rPr>
              <a:t>https://dalton100.org/2018/09/24/14-peer-tutoring/</a:t>
            </a:r>
            <a:endParaRPr lang="en-US"/>
          </a:p>
          <a:p>
            <a:endParaRPr lang="en-US" sz="1400"/>
          </a:p>
        </p:txBody>
      </p:sp>
      <p:pic>
        <p:nvPicPr>
          <p:cNvPr id="3" name="Picture 2" descr="Image result for college majors icon">
            <a:extLst>
              <a:ext uri="{FF2B5EF4-FFF2-40B4-BE49-F238E27FC236}">
                <a16:creationId xmlns:a16="http://schemas.microsoft.com/office/drawing/2014/main" id="{6D66C9E2-0E0F-D7BD-CD76-6671308753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80687" y="22827898"/>
            <a:ext cx="11368599" cy="68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3570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hilosophicalseafoam|08-2022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revision>3</cp:revision>
  <dcterms:modified xsi:type="dcterms:W3CDTF">2024-01-12T14:38:31Z</dcterms:modified>
  <cp:category>science research poster</cp:category>
</cp:coreProperties>
</file>